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8" r:id="rId3"/>
    <p:sldId id="260" r:id="rId4"/>
    <p:sldId id="265" r:id="rId5"/>
    <p:sldId id="263" r:id="rId6"/>
    <p:sldId id="261" r:id="rId7"/>
    <p:sldId id="264" r:id="rId8"/>
    <p:sldId id="268" r:id="rId9"/>
    <p:sldId id="266" r:id="rId10"/>
    <p:sldId id="267" r:id="rId11"/>
    <p:sldId id="269" r:id="rId12"/>
    <p:sldId id="270" r:id="rId13"/>
    <p:sldId id="25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9" d="100"/>
          <a:sy n="89" d="100"/>
        </p:scale>
        <p:origin x="-138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macintosh:Documents:ENSGSI%20ALL:Proyecto%20Mike:GANT%20mik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macintosh:Documents:Proyecto%20Mike:Feeling%20Library.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5084862445587"/>
          <c:y val="0.0277777777777778"/>
          <c:w val="0.640705593618979"/>
          <c:h val="0.822469378827647"/>
        </c:manualLayout>
      </c:layout>
      <c:barChart>
        <c:barDir val="bar"/>
        <c:grouping val="stacked"/>
        <c:varyColors val="0"/>
        <c:ser>
          <c:idx val="0"/>
          <c:order val="0"/>
          <c:tx>
            <c:strRef>
              <c:f>Hoja1!$B$1</c:f>
              <c:strCache>
                <c:ptCount val="1"/>
                <c:pt idx="0">
                  <c:v>fecha inicio</c:v>
                </c:pt>
              </c:strCache>
            </c:strRef>
          </c:tx>
          <c:spPr>
            <a:noFill/>
            <a:effectLst/>
          </c:spPr>
          <c:invertIfNegative val="0"/>
          <c:cat>
            <c:strRef>
              <c:f>Hoja1!$A$2:$A$8</c:f>
              <c:strCache>
                <c:ptCount val="7"/>
                <c:pt idx="0">
                  <c:v>Presentation</c:v>
                </c:pt>
                <c:pt idx="1">
                  <c:v>First part</c:v>
                </c:pt>
                <c:pt idx="2">
                  <c:v>Research</c:v>
                </c:pt>
                <c:pt idx="3">
                  <c:v>Second Part</c:v>
                </c:pt>
                <c:pt idx="4">
                  <c:v>Reading </c:v>
                </c:pt>
                <c:pt idx="5">
                  <c:v>Third Part</c:v>
                </c:pt>
                <c:pt idx="6">
                  <c:v>Final Presentation</c:v>
                </c:pt>
              </c:strCache>
            </c:strRef>
          </c:cat>
          <c:val>
            <c:numRef>
              <c:f>Hoja1!$B$2:$B$8</c:f>
              <c:numCache>
                <c:formatCode>d\-mmm</c:formatCode>
                <c:ptCount val="7"/>
                <c:pt idx="0">
                  <c:v>41532.0</c:v>
                </c:pt>
                <c:pt idx="1">
                  <c:v>41548.0</c:v>
                </c:pt>
                <c:pt idx="2">
                  <c:v>41562.0</c:v>
                </c:pt>
                <c:pt idx="3">
                  <c:v>41579.0</c:v>
                </c:pt>
                <c:pt idx="4">
                  <c:v>41593.0</c:v>
                </c:pt>
                <c:pt idx="5">
                  <c:v>41608.0</c:v>
                </c:pt>
                <c:pt idx="6">
                  <c:v>41623.0</c:v>
                </c:pt>
              </c:numCache>
            </c:numRef>
          </c:val>
        </c:ser>
        <c:ser>
          <c:idx val="1"/>
          <c:order val="1"/>
          <c:tx>
            <c:strRef>
              <c:f>Hoja1!$C$1</c:f>
              <c:strCache>
                <c:ptCount val="1"/>
                <c:pt idx="0">
                  <c:v>duracion</c:v>
                </c:pt>
              </c:strCache>
            </c:strRef>
          </c:tx>
          <c:spPr>
            <a:solidFill>
              <a:schemeClr val="accent1">
                <a:lumMod val="60000"/>
                <a:lumOff val="40000"/>
              </a:schemeClr>
            </a:solidFill>
          </c:spPr>
          <c:invertIfNegative val="0"/>
          <c:cat>
            <c:strRef>
              <c:f>Hoja1!$A$2:$A$8</c:f>
              <c:strCache>
                <c:ptCount val="7"/>
                <c:pt idx="0">
                  <c:v>Presentation</c:v>
                </c:pt>
                <c:pt idx="1">
                  <c:v>First part</c:v>
                </c:pt>
                <c:pt idx="2">
                  <c:v>Research</c:v>
                </c:pt>
                <c:pt idx="3">
                  <c:v>Second Part</c:v>
                </c:pt>
                <c:pt idx="4">
                  <c:v>Reading </c:v>
                </c:pt>
                <c:pt idx="5">
                  <c:v>Third Part</c:v>
                </c:pt>
                <c:pt idx="6">
                  <c:v>Final Presentation</c:v>
                </c:pt>
              </c:strCache>
            </c:strRef>
          </c:cat>
          <c:val>
            <c:numRef>
              <c:f>Hoja1!$C$2:$C$8</c:f>
              <c:numCache>
                <c:formatCode>General</c:formatCode>
                <c:ptCount val="7"/>
                <c:pt idx="0">
                  <c:v>15.0</c:v>
                </c:pt>
                <c:pt idx="1">
                  <c:v>15.0</c:v>
                </c:pt>
                <c:pt idx="2">
                  <c:v>15.0</c:v>
                </c:pt>
                <c:pt idx="3">
                  <c:v>15.0</c:v>
                </c:pt>
                <c:pt idx="4">
                  <c:v>15.0</c:v>
                </c:pt>
                <c:pt idx="5">
                  <c:v>15.0</c:v>
                </c:pt>
                <c:pt idx="6">
                  <c:v>30.0</c:v>
                </c:pt>
              </c:numCache>
            </c:numRef>
          </c:val>
        </c:ser>
        <c:dLbls>
          <c:showLegendKey val="0"/>
          <c:showVal val="0"/>
          <c:showCatName val="0"/>
          <c:showSerName val="0"/>
          <c:showPercent val="0"/>
          <c:showBubbleSize val="0"/>
        </c:dLbls>
        <c:gapWidth val="150"/>
        <c:overlap val="100"/>
        <c:axId val="2120110872"/>
        <c:axId val="2120132008"/>
      </c:barChart>
      <c:catAx>
        <c:axId val="2120110872"/>
        <c:scaling>
          <c:orientation val="maxMin"/>
        </c:scaling>
        <c:delete val="0"/>
        <c:axPos val="l"/>
        <c:majorTickMark val="out"/>
        <c:minorTickMark val="none"/>
        <c:tickLblPos val="nextTo"/>
        <c:crossAx val="2120132008"/>
        <c:crosses val="autoZero"/>
        <c:auto val="1"/>
        <c:lblAlgn val="ctr"/>
        <c:lblOffset val="100"/>
        <c:noMultiLvlLbl val="0"/>
      </c:catAx>
      <c:valAx>
        <c:axId val="2120132008"/>
        <c:scaling>
          <c:orientation val="minMax"/>
          <c:min val="41520.0"/>
        </c:scaling>
        <c:delete val="0"/>
        <c:axPos val="t"/>
        <c:majorGridlines/>
        <c:numFmt formatCode="d\-mmm" sourceLinked="1"/>
        <c:majorTickMark val="out"/>
        <c:minorTickMark val="none"/>
        <c:tickLblPos val="nextTo"/>
        <c:crossAx val="2120110872"/>
        <c:crosses val="autoZero"/>
        <c:crossBetween val="between"/>
      </c:valAx>
    </c:plotArea>
    <c:plotVisOnly val="1"/>
    <c:dispBlanksAs val="gap"/>
    <c:showDLblsOverMax val="0"/>
  </c:chart>
  <c:txPr>
    <a:bodyPr/>
    <a:lstStyle/>
    <a:p>
      <a:pPr>
        <a:defRPr sz="1400"/>
      </a:pPr>
      <a:endParaRPr lang="es-E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Hoja1!$C$17</c:f>
              <c:strCache>
                <c:ptCount val="1"/>
                <c:pt idx="0">
                  <c:v>Fear</c:v>
                </c:pt>
              </c:strCache>
            </c:strRef>
          </c:tx>
          <c:invertIfNegative val="0"/>
          <c:cat>
            <c:strRef>
              <c:f>Hoja1!$D$16:$I$16</c:f>
              <c:strCache>
                <c:ptCount val="6"/>
                <c:pt idx="0">
                  <c:v>Sept-Oct</c:v>
                </c:pt>
                <c:pt idx="1">
                  <c:v>Nov-Dic</c:v>
                </c:pt>
                <c:pt idx="2">
                  <c:v>Dic-Jan</c:v>
                </c:pt>
                <c:pt idx="3">
                  <c:v>Febr-March</c:v>
                </c:pt>
                <c:pt idx="4">
                  <c:v>Apr-may</c:v>
                </c:pt>
                <c:pt idx="5">
                  <c:v>Juin-Jul</c:v>
                </c:pt>
              </c:strCache>
            </c:strRef>
          </c:cat>
          <c:val>
            <c:numRef>
              <c:f>Hoja1!$D$17:$I$17</c:f>
              <c:numCache>
                <c:formatCode>General</c:formatCode>
                <c:ptCount val="6"/>
                <c:pt idx="0">
                  <c:v>4.0</c:v>
                </c:pt>
                <c:pt idx="1">
                  <c:v>3.0</c:v>
                </c:pt>
                <c:pt idx="2">
                  <c:v>6.0</c:v>
                </c:pt>
                <c:pt idx="3">
                  <c:v>7.0</c:v>
                </c:pt>
                <c:pt idx="4">
                  <c:v>6.0</c:v>
                </c:pt>
                <c:pt idx="5">
                  <c:v>4.0</c:v>
                </c:pt>
              </c:numCache>
            </c:numRef>
          </c:val>
        </c:ser>
        <c:ser>
          <c:idx val="1"/>
          <c:order val="1"/>
          <c:tx>
            <c:strRef>
              <c:f>Hoja1!$C$18</c:f>
              <c:strCache>
                <c:ptCount val="1"/>
                <c:pt idx="0">
                  <c:v>Anger</c:v>
                </c:pt>
              </c:strCache>
            </c:strRef>
          </c:tx>
          <c:invertIfNegative val="0"/>
          <c:cat>
            <c:strRef>
              <c:f>Hoja1!$D$16:$I$16</c:f>
              <c:strCache>
                <c:ptCount val="6"/>
                <c:pt idx="0">
                  <c:v>Sept-Oct</c:v>
                </c:pt>
                <c:pt idx="1">
                  <c:v>Nov-Dic</c:v>
                </c:pt>
                <c:pt idx="2">
                  <c:v>Dic-Jan</c:v>
                </c:pt>
                <c:pt idx="3">
                  <c:v>Febr-March</c:v>
                </c:pt>
                <c:pt idx="4">
                  <c:v>Apr-may</c:v>
                </c:pt>
                <c:pt idx="5">
                  <c:v>Juin-Jul</c:v>
                </c:pt>
              </c:strCache>
            </c:strRef>
          </c:cat>
          <c:val>
            <c:numRef>
              <c:f>Hoja1!$D$18:$I$18</c:f>
              <c:numCache>
                <c:formatCode>General</c:formatCode>
                <c:ptCount val="6"/>
                <c:pt idx="0">
                  <c:v>4.0</c:v>
                </c:pt>
                <c:pt idx="1">
                  <c:v>3.0</c:v>
                </c:pt>
                <c:pt idx="2">
                  <c:v>4.0</c:v>
                </c:pt>
                <c:pt idx="3">
                  <c:v>2.0</c:v>
                </c:pt>
                <c:pt idx="4">
                  <c:v>2.0</c:v>
                </c:pt>
                <c:pt idx="5">
                  <c:v>3.0</c:v>
                </c:pt>
              </c:numCache>
            </c:numRef>
          </c:val>
        </c:ser>
        <c:ser>
          <c:idx val="2"/>
          <c:order val="2"/>
          <c:tx>
            <c:strRef>
              <c:f>Hoja1!$C$19</c:f>
              <c:strCache>
                <c:ptCount val="1"/>
                <c:pt idx="0">
                  <c:v>Sadness</c:v>
                </c:pt>
              </c:strCache>
            </c:strRef>
          </c:tx>
          <c:invertIfNegative val="0"/>
          <c:cat>
            <c:strRef>
              <c:f>Hoja1!$D$16:$I$16</c:f>
              <c:strCache>
                <c:ptCount val="6"/>
                <c:pt idx="0">
                  <c:v>Sept-Oct</c:v>
                </c:pt>
                <c:pt idx="1">
                  <c:v>Nov-Dic</c:v>
                </c:pt>
                <c:pt idx="2">
                  <c:v>Dic-Jan</c:v>
                </c:pt>
                <c:pt idx="3">
                  <c:v>Febr-March</c:v>
                </c:pt>
                <c:pt idx="4">
                  <c:v>Apr-may</c:v>
                </c:pt>
                <c:pt idx="5">
                  <c:v>Juin-Jul</c:v>
                </c:pt>
              </c:strCache>
            </c:strRef>
          </c:cat>
          <c:val>
            <c:numRef>
              <c:f>Hoja1!$D$19:$I$19</c:f>
              <c:numCache>
                <c:formatCode>General</c:formatCode>
                <c:ptCount val="6"/>
                <c:pt idx="0">
                  <c:v>3.0</c:v>
                </c:pt>
                <c:pt idx="1">
                  <c:v>4.0</c:v>
                </c:pt>
                <c:pt idx="2">
                  <c:v>6.0</c:v>
                </c:pt>
                <c:pt idx="3">
                  <c:v>7.0</c:v>
                </c:pt>
                <c:pt idx="4">
                  <c:v>6.0</c:v>
                </c:pt>
                <c:pt idx="5">
                  <c:v>4.0</c:v>
                </c:pt>
              </c:numCache>
            </c:numRef>
          </c:val>
        </c:ser>
        <c:ser>
          <c:idx val="3"/>
          <c:order val="3"/>
          <c:tx>
            <c:strRef>
              <c:f>Hoja1!$C$20</c:f>
              <c:strCache>
                <c:ptCount val="1"/>
                <c:pt idx="0">
                  <c:v>Hapiness</c:v>
                </c:pt>
              </c:strCache>
            </c:strRef>
          </c:tx>
          <c:invertIfNegative val="0"/>
          <c:cat>
            <c:strRef>
              <c:f>Hoja1!$D$16:$I$16</c:f>
              <c:strCache>
                <c:ptCount val="6"/>
                <c:pt idx="0">
                  <c:v>Sept-Oct</c:v>
                </c:pt>
                <c:pt idx="1">
                  <c:v>Nov-Dic</c:v>
                </c:pt>
                <c:pt idx="2">
                  <c:v>Dic-Jan</c:v>
                </c:pt>
                <c:pt idx="3">
                  <c:v>Febr-March</c:v>
                </c:pt>
                <c:pt idx="4">
                  <c:v>Apr-may</c:v>
                </c:pt>
                <c:pt idx="5">
                  <c:v>Juin-Jul</c:v>
                </c:pt>
              </c:strCache>
            </c:strRef>
          </c:cat>
          <c:val>
            <c:numRef>
              <c:f>Hoja1!$D$20:$I$20</c:f>
              <c:numCache>
                <c:formatCode>General</c:formatCode>
                <c:ptCount val="6"/>
                <c:pt idx="0">
                  <c:v>8.0</c:v>
                </c:pt>
                <c:pt idx="1">
                  <c:v>7.0</c:v>
                </c:pt>
                <c:pt idx="2">
                  <c:v>5.0</c:v>
                </c:pt>
                <c:pt idx="3">
                  <c:v>3.0</c:v>
                </c:pt>
                <c:pt idx="4">
                  <c:v>4.0</c:v>
                </c:pt>
                <c:pt idx="5">
                  <c:v>8.0</c:v>
                </c:pt>
              </c:numCache>
            </c:numRef>
          </c:val>
        </c:ser>
        <c:dLbls>
          <c:showLegendKey val="0"/>
          <c:showVal val="0"/>
          <c:showCatName val="0"/>
          <c:showSerName val="0"/>
          <c:showPercent val="0"/>
          <c:showBubbleSize val="0"/>
        </c:dLbls>
        <c:gapWidth val="150"/>
        <c:axId val="2112313528"/>
        <c:axId val="2118552584"/>
      </c:barChart>
      <c:catAx>
        <c:axId val="2112313528"/>
        <c:scaling>
          <c:orientation val="minMax"/>
        </c:scaling>
        <c:delete val="0"/>
        <c:axPos val="b"/>
        <c:majorTickMark val="out"/>
        <c:minorTickMark val="none"/>
        <c:tickLblPos val="nextTo"/>
        <c:txPr>
          <a:bodyPr/>
          <a:lstStyle/>
          <a:p>
            <a:pPr>
              <a:defRPr sz="1300"/>
            </a:pPr>
            <a:endParaRPr lang="es-ES"/>
          </a:p>
        </c:txPr>
        <c:crossAx val="2118552584"/>
        <c:crosses val="autoZero"/>
        <c:auto val="1"/>
        <c:lblAlgn val="ctr"/>
        <c:lblOffset val="100"/>
        <c:noMultiLvlLbl val="0"/>
      </c:catAx>
      <c:valAx>
        <c:axId val="2118552584"/>
        <c:scaling>
          <c:orientation val="minMax"/>
        </c:scaling>
        <c:delete val="0"/>
        <c:axPos val="l"/>
        <c:majorGridlines/>
        <c:numFmt formatCode="General" sourceLinked="1"/>
        <c:majorTickMark val="out"/>
        <c:minorTickMark val="none"/>
        <c:tickLblPos val="nextTo"/>
        <c:crossAx val="2112313528"/>
        <c:crosses val="autoZero"/>
        <c:crossBetween val="between"/>
      </c:valAx>
    </c:plotArea>
    <c:legend>
      <c:legendPos val="r"/>
      <c:layout/>
      <c:overlay val="0"/>
      <c:txPr>
        <a:bodyPr/>
        <a:lstStyle/>
        <a:p>
          <a:pPr>
            <a:defRPr sz="1400"/>
          </a:pPr>
          <a:endParaRPr lang="es-ES"/>
        </a:p>
      </c:txPr>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4B1B2B-EA12-4E46-BB6E-6E8A5423A7C4}" type="datetimeFigureOut">
              <a:rPr lang="es-ES" smtClean="0"/>
              <a:t>6/01/14</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739993-3864-BD40-858D-78B9CFCE2405}" type="slidenum">
              <a:rPr lang="es-ES" smtClean="0"/>
              <a:t>‹Nr.›</a:t>
            </a:fld>
            <a:endParaRPr lang="es-ES"/>
          </a:p>
        </p:txBody>
      </p:sp>
    </p:spTree>
    <p:extLst>
      <p:ext uri="{BB962C8B-B14F-4D97-AF65-F5344CB8AC3E}">
        <p14:creationId xmlns:p14="http://schemas.microsoft.com/office/powerpoint/2010/main" val="368314798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F739993-3864-BD40-858D-78B9CFCE2405}" type="slidenum">
              <a:rPr lang="es-ES" smtClean="0"/>
              <a:t>11</a:t>
            </a:fld>
            <a:endParaRPr lang="es-ES"/>
          </a:p>
        </p:txBody>
      </p:sp>
    </p:spTree>
    <p:extLst>
      <p:ext uri="{BB962C8B-B14F-4D97-AF65-F5344CB8AC3E}">
        <p14:creationId xmlns:p14="http://schemas.microsoft.com/office/powerpoint/2010/main" val="2074655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s-ES_tradnl" smtClean="0"/>
              <a:t>Clic para editar título</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B9D2C864-9362-43C7-A136-D9C41D93A96D}" type="slidenum">
              <a:rPr lang="en-US" smtClean="0"/>
              <a:t>‹Nr.›</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Date Placeholder 2"/>
          <p:cNvSpPr>
            <a:spLocks noGrp="1"/>
          </p:cNvSpPr>
          <p:nvPr>
            <p:ph type="dt" sz="half" idx="10"/>
          </p:nvPr>
        </p:nvSpPr>
        <p:spPr/>
        <p:txBody>
          <a:bodyPr/>
          <a:lstStyle/>
          <a:p>
            <a:fld id="{2DF66AD8-BC4A-4004-9882-414398D930CA}" type="datetimeFigureOut">
              <a:rPr lang="en-US" smtClean="0"/>
              <a:t>6/01/14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66AD8-BC4A-4004-9882-414398D930CA}" type="datetimeFigureOut">
              <a:rPr lang="en-US" smtClean="0"/>
              <a:t>6/01/14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s-ES_tradnl" smtClean="0"/>
              <a:t>Clic para editar título</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imágenes con título">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n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imágenes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y texto vertic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Vertical Text Placeholder 2"/>
          <p:cNvSpPr>
            <a:spLocks noGrp="1"/>
          </p:cNvSpPr>
          <p:nvPr>
            <p:ph type="body" orient="vert" idx="1"/>
          </p:nvPr>
        </p:nvSpPr>
        <p:spPr/>
        <p:txBody>
          <a:bodyPr vert="eaVert"/>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idx="1"/>
          </p:nvPr>
        </p:nvSpPr>
        <p:spPr/>
        <p:txBody>
          <a:bodyPr/>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s-ES_tradnl" smtClean="0"/>
              <a:t>Clic para editar título</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a de título con marca de agua">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smtClean="0"/>
              <a:t>Haga clic para modificar el estilo de texto del patrón</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s-ES_tradnl" smtClean="0"/>
              <a:t>Clic para editar título</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B9D2C864-9362-43C7-A136-D9C41D93A96D}" type="slidenum">
              <a:rPr lang="en-US" smtClean="0"/>
              <a:t>‹Nr.›</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s-ES_tradnl" smtClean="0"/>
              <a:t>Clic para editar título</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s-ES_tradnl" smtClean="0"/>
              <a:t>Haga clic para modificar el estilo de texto del patrón</a:t>
            </a:r>
          </a:p>
        </p:txBody>
      </p:sp>
      <p:sp>
        <p:nvSpPr>
          <p:cNvPr id="4" name="Date Placeholder 3"/>
          <p:cNvSpPr>
            <a:spLocks noGrp="1"/>
          </p:cNvSpPr>
          <p:nvPr>
            <p:ph type="dt" sz="half" idx="10"/>
          </p:nvPr>
        </p:nvSpPr>
        <p:spPr/>
        <p:txBody>
          <a:body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‹Nr.›</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ción con marca de agua">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smtClean="0"/>
              <a:t>Haga clic para modificar el estilo de texto del patrón</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s-ES_tradnl" smtClean="0"/>
              <a:t>Clic para editar título</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2DF66AD8-BC4A-4004-9882-414398D930CA}" type="datetimeFigureOut">
              <a:rPr lang="en-US" smtClean="0"/>
              <a:t>6/01/14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‹Nr.›</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ción con imagen">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s-ES_tradnl" smtClean="0"/>
              <a:t>Clic para editar título</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s-ES_tradnl" smtClean="0"/>
              <a:t>Arrastre la imagen al marcador de posición o haga clic en el icono para agregar</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7" name="Date Placeholder 6"/>
          <p:cNvSpPr>
            <a:spLocks noGrp="1"/>
          </p:cNvSpPr>
          <p:nvPr>
            <p:ph type="dt" sz="half" idx="10"/>
          </p:nvPr>
        </p:nvSpPr>
        <p:spPr/>
        <p:txBody>
          <a:bodyPr/>
          <a:lstStyle/>
          <a:p>
            <a:fld id="{2DF66AD8-BC4A-4004-9882-414398D930CA}" type="datetimeFigureOut">
              <a:rPr lang="en-US" smtClean="0"/>
              <a:t>6/01/14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D2C864-9362-43C7-A136-D9C41D93A96D}" type="slidenum">
              <a:rPr lang="en-US" smtClean="0"/>
              <a:t>‹Nr.›</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objetos, superior e inferi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6/01/14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‹Nr.›</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s-ES_tradnl" smtClean="0"/>
              <a:t>Clic para editar título</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DF66AD8-BC4A-4004-9882-414398D930CA}" type="datetimeFigureOut">
              <a:rPr lang="en-US" smtClean="0"/>
              <a:t>6/01/14</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B9D2C864-9362-43C7-A136-D9C41D93A96D}" type="slidenum">
              <a:rPr lang="en-US" smtClean="0"/>
              <a:t>‹Nr.›</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381050" y="2639057"/>
            <a:ext cx="6477000" cy="1914144"/>
          </a:xfrm>
        </p:spPr>
        <p:txBody>
          <a:bodyPr/>
          <a:lstStyle/>
          <a:p>
            <a:r>
              <a:rPr lang="en-US" dirty="0"/>
              <a:t>Archaeology of Felipe </a:t>
            </a:r>
            <a:r>
              <a:rPr lang="es-ES_tradnl" dirty="0"/>
              <a:t/>
            </a:r>
            <a:br>
              <a:rPr lang="es-ES_tradnl" dirty="0"/>
            </a:br>
            <a:r>
              <a:rPr lang="en-US" dirty="0"/>
              <a:t>in the French culture</a:t>
            </a:r>
            <a:endParaRPr lang="es-ES_tradnl" dirty="0"/>
          </a:p>
        </p:txBody>
      </p:sp>
      <p:sp>
        <p:nvSpPr>
          <p:cNvPr id="3" name="Subtítulo 2"/>
          <p:cNvSpPr>
            <a:spLocks noGrp="1"/>
          </p:cNvSpPr>
          <p:nvPr>
            <p:ph type="subTitle" idx="1"/>
          </p:nvPr>
        </p:nvSpPr>
        <p:spPr>
          <a:xfrm>
            <a:off x="2381050" y="4871136"/>
            <a:ext cx="6477000" cy="1174088"/>
          </a:xfrm>
        </p:spPr>
        <p:txBody>
          <a:bodyPr>
            <a:normAutofit/>
          </a:bodyPr>
          <a:lstStyle/>
          <a:p>
            <a:endParaRPr lang="es-ES" dirty="0" smtClean="0"/>
          </a:p>
          <a:p>
            <a:endParaRPr lang="es-ES" dirty="0"/>
          </a:p>
          <a:p>
            <a:r>
              <a:rPr lang="en-AU" dirty="0" smtClean="0"/>
              <a:t>English project by Felipe Sanchez</a:t>
            </a:r>
            <a:endParaRPr lang="en-AU" dirty="0"/>
          </a:p>
        </p:txBody>
      </p:sp>
    </p:spTree>
    <p:extLst>
      <p:ext uri="{BB962C8B-B14F-4D97-AF65-F5344CB8AC3E}">
        <p14:creationId xmlns:p14="http://schemas.microsoft.com/office/powerpoint/2010/main" val="405710264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274935"/>
            <a:ext cx="7313613" cy="868362"/>
          </a:xfrm>
        </p:spPr>
        <p:txBody>
          <a:bodyPr/>
          <a:lstStyle/>
          <a:p>
            <a:r>
              <a:rPr lang="en-CA" dirty="0" smtClean="0"/>
              <a:t>Result: Feeling Library</a:t>
            </a:r>
            <a:endParaRPr lang="en-CA" dirty="0"/>
          </a:p>
        </p:txBody>
      </p:sp>
      <p:pic>
        <p:nvPicPr>
          <p:cNvPr id="8" name="Marcador de contenido 7" descr="Captura de pantalla 2014-01-06 a la(s) 10.58.42.png"/>
          <p:cNvPicPr>
            <a:picLocks noGrp="1" noChangeAspect="1"/>
          </p:cNvPicPr>
          <p:nvPr>
            <p:ph idx="1"/>
          </p:nvPr>
        </p:nvPicPr>
        <p:blipFill>
          <a:blip r:embed="rId2">
            <a:extLst>
              <a:ext uri="{28A0092B-C50C-407E-A947-70E740481C1C}">
                <a14:useLocalDpi xmlns:a14="http://schemas.microsoft.com/office/drawing/2010/main" val="0"/>
              </a:ext>
            </a:extLst>
          </a:blip>
          <a:srcRect l="-13488" r="-13488"/>
          <a:stretch>
            <a:fillRect/>
          </a:stretch>
        </p:blipFill>
        <p:spPr>
          <a:xfrm>
            <a:off x="-141637" y="1271717"/>
            <a:ext cx="9439231" cy="5234910"/>
          </a:xfrm>
        </p:spPr>
      </p:pic>
    </p:spTree>
    <p:extLst>
      <p:ext uri="{BB962C8B-B14F-4D97-AF65-F5344CB8AC3E}">
        <p14:creationId xmlns:p14="http://schemas.microsoft.com/office/powerpoint/2010/main" val="100420112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AU" dirty="0" smtClean="0"/>
              <a:t>Using </a:t>
            </a:r>
            <a:r>
              <a:rPr lang="en-AU" dirty="0" err="1" smtClean="0"/>
              <a:t>Lacote’s</a:t>
            </a:r>
            <a:r>
              <a:rPr lang="en-AU" dirty="0" smtClean="0"/>
              <a:t> class…</a:t>
            </a:r>
            <a:endParaRPr lang="en-AU"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475751010"/>
              </p:ext>
            </p:extLst>
          </p:nvPr>
        </p:nvGraphicFramePr>
        <p:xfrm>
          <a:off x="914400" y="1735137"/>
          <a:ext cx="7605254" cy="44861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725470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CA" dirty="0" smtClean="0"/>
              <a:t>3. Conclusions</a:t>
            </a:r>
            <a:endParaRPr lang="en-CA" dirty="0"/>
          </a:p>
        </p:txBody>
      </p:sp>
      <p:sp>
        <p:nvSpPr>
          <p:cNvPr id="3" name="Marcador de contenido 2"/>
          <p:cNvSpPr>
            <a:spLocks noGrp="1"/>
          </p:cNvSpPr>
          <p:nvPr>
            <p:ph idx="1"/>
          </p:nvPr>
        </p:nvSpPr>
        <p:spPr>
          <a:xfrm>
            <a:off x="914400" y="1735137"/>
            <a:ext cx="7533900" cy="4486111"/>
          </a:xfrm>
        </p:spPr>
        <p:txBody>
          <a:bodyPr>
            <a:normAutofit/>
          </a:bodyPr>
          <a:lstStyle/>
          <a:p>
            <a:r>
              <a:rPr lang="en-AU" dirty="0" smtClean="0"/>
              <a:t>Accepting and organise my feelings in the last year help me in my personal development. </a:t>
            </a:r>
          </a:p>
          <a:p>
            <a:r>
              <a:rPr lang="en-AU" dirty="0" smtClean="0"/>
              <a:t>I have more conscience of my life last year, and this year too.</a:t>
            </a:r>
          </a:p>
          <a:p>
            <a:r>
              <a:rPr lang="en-AU" dirty="0" smtClean="0"/>
              <a:t>I feel satisfied because I did more than I expected and make connections in the way of the project with what I am learning/reading this year</a:t>
            </a:r>
          </a:p>
          <a:p>
            <a:r>
              <a:rPr lang="en-AU" dirty="0" smtClean="0"/>
              <a:t>Motivation make me act more organized</a:t>
            </a:r>
          </a:p>
          <a:p>
            <a:r>
              <a:rPr lang="en-AU" dirty="0" smtClean="0"/>
              <a:t>English improvement by reading and writing in English</a:t>
            </a:r>
            <a:endParaRPr lang="en-AU" dirty="0"/>
          </a:p>
        </p:txBody>
      </p:sp>
    </p:spTree>
    <p:extLst>
      <p:ext uri="{BB962C8B-B14F-4D97-AF65-F5344CB8AC3E}">
        <p14:creationId xmlns:p14="http://schemas.microsoft.com/office/powerpoint/2010/main" val="376016589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4. </a:t>
            </a:r>
            <a:r>
              <a:rPr lang="es-ES" dirty="0" err="1" smtClean="0"/>
              <a:t>Bibliography</a:t>
            </a:r>
            <a:endParaRPr lang="es-ES" dirty="0"/>
          </a:p>
        </p:txBody>
      </p:sp>
      <p:sp>
        <p:nvSpPr>
          <p:cNvPr id="3" name="Marcador de contenido 2"/>
          <p:cNvSpPr>
            <a:spLocks noGrp="1"/>
          </p:cNvSpPr>
          <p:nvPr>
            <p:ph idx="1"/>
          </p:nvPr>
        </p:nvSpPr>
        <p:spPr/>
        <p:txBody>
          <a:bodyPr>
            <a:normAutofit/>
          </a:bodyPr>
          <a:lstStyle/>
          <a:p>
            <a:r>
              <a:rPr lang="es-ES" dirty="0" smtClean="0"/>
              <a:t>DE LASSUS René. </a:t>
            </a:r>
            <a:r>
              <a:rPr lang="es-ES" dirty="0" err="1" smtClean="0"/>
              <a:t>L’analyse</a:t>
            </a:r>
            <a:r>
              <a:rPr lang="es-ES" dirty="0" smtClean="0"/>
              <a:t> </a:t>
            </a:r>
            <a:r>
              <a:rPr lang="es-ES" dirty="0" err="1" smtClean="0"/>
              <a:t>Transactionnelle</a:t>
            </a:r>
            <a:r>
              <a:rPr lang="es-ES" dirty="0" smtClean="0"/>
              <a:t> </a:t>
            </a:r>
          </a:p>
          <a:p>
            <a:r>
              <a:rPr lang="es-ES" dirty="0" smtClean="0"/>
              <a:t>MURAKAMI. H. Kafka </a:t>
            </a:r>
            <a:r>
              <a:rPr lang="es-ES" dirty="0" err="1" smtClean="0"/>
              <a:t>on</a:t>
            </a:r>
            <a:r>
              <a:rPr lang="es-ES" dirty="0" smtClean="0"/>
              <a:t> </a:t>
            </a:r>
            <a:r>
              <a:rPr lang="es-ES" dirty="0" err="1" smtClean="0"/>
              <a:t>the</a:t>
            </a:r>
            <a:r>
              <a:rPr lang="es-ES" dirty="0" smtClean="0"/>
              <a:t> shore, 1Q84</a:t>
            </a:r>
          </a:p>
          <a:p>
            <a:r>
              <a:rPr lang="es-ES" dirty="0"/>
              <a:t>ORWELL George, 1984, Animal Farm</a:t>
            </a:r>
            <a:r>
              <a:rPr lang="es-ES" dirty="0" smtClean="0"/>
              <a:t>.</a:t>
            </a:r>
          </a:p>
          <a:p>
            <a:r>
              <a:rPr lang="es-ES" dirty="0" smtClean="0"/>
              <a:t>CAUVIN Pierre, CAILLOUX </a:t>
            </a:r>
            <a:r>
              <a:rPr lang="es-ES" dirty="0" err="1" smtClean="0"/>
              <a:t>Genevi</a:t>
            </a:r>
            <a:r>
              <a:rPr lang="es-ES" dirty="0" err="1" smtClean="0"/>
              <a:t>ève</a:t>
            </a:r>
            <a:r>
              <a:rPr lang="es-ES" dirty="0" smtClean="0"/>
              <a:t>. </a:t>
            </a:r>
            <a:r>
              <a:rPr lang="es-ES" dirty="0" err="1" smtClean="0"/>
              <a:t>Portraits</a:t>
            </a:r>
            <a:r>
              <a:rPr lang="es-ES" dirty="0" smtClean="0"/>
              <a:t> </a:t>
            </a:r>
            <a:r>
              <a:rPr lang="es-ES" dirty="0" err="1" smtClean="0"/>
              <a:t>Type</a:t>
            </a:r>
            <a:r>
              <a:rPr lang="es-ES" dirty="0" smtClean="0"/>
              <a:t> CCTI – MBTI</a:t>
            </a:r>
          </a:p>
          <a:p>
            <a:r>
              <a:rPr lang="fr-FR" dirty="0" smtClean="0"/>
              <a:t>PERRY John Perry. </a:t>
            </a:r>
            <a:r>
              <a:rPr lang="fr-FR" dirty="0"/>
              <a:t>La procrastination </a:t>
            </a:r>
            <a:endParaRPr lang="es-ES" dirty="0" smtClean="0"/>
          </a:p>
          <a:p>
            <a:r>
              <a:rPr lang="es-ES" dirty="0" smtClean="0"/>
              <a:t>PINK Daniel. </a:t>
            </a:r>
            <a:r>
              <a:rPr lang="fr-FR" dirty="0"/>
              <a:t>Qu’est ce que nous motive vraiment </a:t>
            </a:r>
            <a:r>
              <a:rPr lang="fr-FR" dirty="0" smtClean="0"/>
              <a:t>?</a:t>
            </a:r>
            <a:endParaRPr lang="es-ES" dirty="0" smtClean="0"/>
          </a:p>
          <a:p>
            <a:endParaRPr lang="es-ES" dirty="0"/>
          </a:p>
        </p:txBody>
      </p:sp>
    </p:spTree>
    <p:extLst>
      <p:ext uri="{BB962C8B-B14F-4D97-AF65-F5344CB8AC3E}">
        <p14:creationId xmlns:p14="http://schemas.microsoft.com/office/powerpoint/2010/main" val="189848357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CA" dirty="0" smtClean="0"/>
              <a:t>Summary</a:t>
            </a:r>
            <a:endParaRPr lang="en-CA" dirty="0"/>
          </a:p>
        </p:txBody>
      </p:sp>
      <p:sp>
        <p:nvSpPr>
          <p:cNvPr id="3" name="Marcador de contenido 2"/>
          <p:cNvSpPr>
            <a:spLocks noGrp="1"/>
          </p:cNvSpPr>
          <p:nvPr>
            <p:ph idx="1"/>
          </p:nvPr>
        </p:nvSpPr>
        <p:spPr/>
        <p:txBody>
          <a:bodyPr/>
          <a:lstStyle/>
          <a:p>
            <a:r>
              <a:rPr lang="en-US" dirty="0" smtClean="0"/>
              <a:t>Introduction to Project</a:t>
            </a:r>
          </a:p>
          <a:p>
            <a:r>
              <a:rPr lang="en-US" dirty="0" smtClean="0"/>
              <a:t>First Part: Context </a:t>
            </a:r>
          </a:p>
          <a:p>
            <a:r>
              <a:rPr lang="en-US" dirty="0" smtClean="0"/>
              <a:t>Second Part: Archaeology</a:t>
            </a:r>
          </a:p>
          <a:p>
            <a:r>
              <a:rPr lang="en-US" dirty="0" smtClean="0"/>
              <a:t>Third Part: Conclusion</a:t>
            </a:r>
          </a:p>
          <a:p>
            <a:r>
              <a:rPr lang="en-US" dirty="0" smtClean="0"/>
              <a:t>Bibliography</a:t>
            </a:r>
            <a:endParaRPr lang="en-US" dirty="0"/>
          </a:p>
        </p:txBody>
      </p:sp>
    </p:spTree>
    <p:extLst>
      <p:ext uri="{BB962C8B-B14F-4D97-AF65-F5344CB8AC3E}">
        <p14:creationId xmlns:p14="http://schemas.microsoft.com/office/powerpoint/2010/main" val="117479689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AU" dirty="0" smtClean="0"/>
              <a:t>Introduction to the project</a:t>
            </a:r>
            <a:endParaRPr lang="en-AU" dirty="0"/>
          </a:p>
        </p:txBody>
      </p:sp>
      <p:sp>
        <p:nvSpPr>
          <p:cNvPr id="3" name="Marcador de contenido 2"/>
          <p:cNvSpPr>
            <a:spLocks noGrp="1"/>
          </p:cNvSpPr>
          <p:nvPr>
            <p:ph idx="1"/>
          </p:nvPr>
        </p:nvSpPr>
        <p:spPr/>
        <p:txBody>
          <a:bodyPr/>
          <a:lstStyle/>
          <a:p>
            <a:r>
              <a:rPr lang="en-US" dirty="0" smtClean="0"/>
              <a:t>Second Year in France</a:t>
            </a:r>
          </a:p>
          <a:p>
            <a:r>
              <a:rPr lang="en-US" dirty="0" smtClean="0"/>
              <a:t>Willing to improve English</a:t>
            </a:r>
          </a:p>
          <a:p>
            <a:r>
              <a:rPr lang="en-US" dirty="0" smtClean="0"/>
              <a:t>Literature about myself that I have written last year </a:t>
            </a:r>
          </a:p>
          <a:p>
            <a:r>
              <a:rPr lang="en-US" dirty="0" smtClean="0"/>
              <a:t>Personal Development Goal: Organization</a:t>
            </a:r>
          </a:p>
          <a:p>
            <a:r>
              <a:rPr lang="en-US" dirty="0" smtClean="0"/>
              <a:t>Motivation: Curiosity </a:t>
            </a:r>
            <a:endParaRPr lang="en-US" dirty="0"/>
          </a:p>
        </p:txBody>
      </p:sp>
      <p:pic>
        <p:nvPicPr>
          <p:cNvPr id="4" name="Imagen 3"/>
          <p:cNvPicPr>
            <a:picLocks noChangeAspect="1"/>
          </p:cNvPicPr>
          <p:nvPr/>
        </p:nvPicPr>
        <p:blipFill>
          <a:blip r:embed="rId2"/>
          <a:stretch>
            <a:fillRect/>
          </a:stretch>
        </p:blipFill>
        <p:spPr>
          <a:xfrm rot="20969095">
            <a:off x="5195634" y="4634624"/>
            <a:ext cx="1988791" cy="1491593"/>
          </a:xfrm>
          <a:prstGeom prst="rect">
            <a:avLst/>
          </a:prstGeom>
        </p:spPr>
      </p:pic>
      <p:pic>
        <p:nvPicPr>
          <p:cNvPr id="5" name="Imagen 4"/>
          <p:cNvPicPr>
            <a:picLocks noChangeAspect="1"/>
          </p:cNvPicPr>
          <p:nvPr/>
        </p:nvPicPr>
        <p:blipFill>
          <a:blip r:embed="rId3"/>
          <a:stretch>
            <a:fillRect/>
          </a:stretch>
        </p:blipFill>
        <p:spPr>
          <a:xfrm rot="738065">
            <a:off x="6971457" y="4321502"/>
            <a:ext cx="1556242" cy="2140338"/>
          </a:xfrm>
          <a:prstGeom prst="rect">
            <a:avLst/>
          </a:prstGeom>
        </p:spPr>
      </p:pic>
    </p:spTree>
    <p:extLst>
      <p:ext uri="{BB962C8B-B14F-4D97-AF65-F5344CB8AC3E}">
        <p14:creationId xmlns:p14="http://schemas.microsoft.com/office/powerpoint/2010/main" val="4026096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CA" dirty="0" smtClean="0"/>
              <a:t>Organisation: Gant</a:t>
            </a:r>
            <a:endParaRPr lang="en-CA" dirty="0"/>
          </a:p>
        </p:txBody>
      </p:sp>
      <p:graphicFrame>
        <p:nvGraphicFramePr>
          <p:cNvPr id="4" name="Gráfico 3"/>
          <p:cNvGraphicFramePr>
            <a:graphicFrameLocks/>
          </p:cNvGraphicFramePr>
          <p:nvPr>
            <p:extLst>
              <p:ext uri="{D42A27DB-BD31-4B8C-83A1-F6EECF244321}">
                <p14:modId xmlns:p14="http://schemas.microsoft.com/office/powerpoint/2010/main" val="3318285450"/>
              </p:ext>
            </p:extLst>
          </p:nvPr>
        </p:nvGraphicFramePr>
        <p:xfrm>
          <a:off x="1086041" y="1715233"/>
          <a:ext cx="7790381" cy="47857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56151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AU" dirty="0" smtClean="0"/>
              <a:t>Introduction to the project</a:t>
            </a:r>
            <a:endParaRPr lang="en-AU" dirty="0"/>
          </a:p>
        </p:txBody>
      </p:sp>
      <p:sp>
        <p:nvSpPr>
          <p:cNvPr id="3" name="Marcador de contenido 2"/>
          <p:cNvSpPr>
            <a:spLocks noGrp="1"/>
          </p:cNvSpPr>
          <p:nvPr>
            <p:ph idx="1"/>
          </p:nvPr>
        </p:nvSpPr>
        <p:spPr/>
        <p:txBody>
          <a:bodyPr>
            <a:normAutofit lnSpcReduction="10000"/>
          </a:bodyPr>
          <a:lstStyle/>
          <a:p>
            <a:r>
              <a:rPr lang="en-US" dirty="0" smtClean="0"/>
              <a:t>Paradoxes:</a:t>
            </a:r>
          </a:p>
          <a:p>
            <a:pPr lvl="1"/>
            <a:r>
              <a:rPr lang="en-GB" dirty="0"/>
              <a:t>Been unorganized = I can save time. </a:t>
            </a:r>
            <a:endParaRPr lang="en-GB" dirty="0" smtClean="0"/>
          </a:p>
          <a:p>
            <a:pPr lvl="1"/>
            <a:r>
              <a:rPr lang="en-GB" dirty="0"/>
              <a:t>I feel more comfortable when I improvise</a:t>
            </a:r>
            <a:r>
              <a:rPr lang="es-ES_tradnl" dirty="0"/>
              <a:t> </a:t>
            </a:r>
            <a:endParaRPr lang="es-ES_tradnl" dirty="0" smtClean="0"/>
          </a:p>
          <a:p>
            <a:pPr lvl="1"/>
            <a:r>
              <a:rPr lang="en-GB" dirty="0"/>
              <a:t>Been organized restring my freedom. </a:t>
            </a:r>
            <a:endParaRPr lang="en-GB" dirty="0" smtClean="0"/>
          </a:p>
          <a:p>
            <a:pPr lvl="1"/>
            <a:r>
              <a:rPr lang="en-GB" dirty="0"/>
              <a:t>Been unorganized </a:t>
            </a:r>
            <a:r>
              <a:rPr lang="en-GB" dirty="0" smtClean="0"/>
              <a:t>in </a:t>
            </a:r>
            <a:r>
              <a:rPr lang="en-GB" dirty="0"/>
              <a:t>Colombian culture. </a:t>
            </a:r>
            <a:endParaRPr lang="es-ES_tradnl" dirty="0"/>
          </a:p>
          <a:p>
            <a:pPr lvl="1"/>
            <a:r>
              <a:rPr lang="en-GB" dirty="0"/>
              <a:t>I feel motivate when I am taking the last minutes (days) to finish projects. </a:t>
            </a:r>
            <a:endParaRPr lang="en-US" dirty="0" smtClean="0"/>
          </a:p>
          <a:p>
            <a:r>
              <a:rPr lang="en-US" dirty="0" smtClean="0"/>
              <a:t>Problematic:</a:t>
            </a:r>
          </a:p>
          <a:p>
            <a:pPr lvl="1"/>
            <a:r>
              <a:rPr lang="en-GB" i="1" dirty="0"/>
              <a:t>How can I improve organization in face of a group (or a society) even if my beliefs motivate me to be unorganized</a:t>
            </a:r>
            <a:r>
              <a:rPr lang="en-GB" i="1" dirty="0" smtClean="0"/>
              <a:t>?</a:t>
            </a:r>
            <a:endParaRPr lang="es-ES_tradnl" i="1" dirty="0"/>
          </a:p>
        </p:txBody>
      </p:sp>
    </p:spTree>
    <p:extLst>
      <p:ext uri="{BB962C8B-B14F-4D97-AF65-F5344CB8AC3E}">
        <p14:creationId xmlns:p14="http://schemas.microsoft.com/office/powerpoint/2010/main" val="386487292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IMG_094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14918" y="2341097"/>
            <a:ext cx="3988947" cy="2991710"/>
          </a:xfrm>
          <a:prstGeom prst="rect">
            <a:avLst/>
          </a:prstGeom>
        </p:spPr>
      </p:pic>
      <p:sp>
        <p:nvSpPr>
          <p:cNvPr id="2" name="Título 1"/>
          <p:cNvSpPr>
            <a:spLocks noGrp="1"/>
          </p:cNvSpPr>
          <p:nvPr>
            <p:ph type="title"/>
          </p:nvPr>
        </p:nvSpPr>
        <p:spPr/>
        <p:txBody>
          <a:bodyPr/>
          <a:lstStyle/>
          <a:p>
            <a:r>
              <a:rPr lang="en-CA" dirty="0" smtClean="0"/>
              <a:t>First Part: Context</a:t>
            </a:r>
            <a:endParaRPr lang="en-CA" dirty="0"/>
          </a:p>
        </p:txBody>
      </p:sp>
      <p:pic>
        <p:nvPicPr>
          <p:cNvPr id="9" name="Imagen 8" descr="IMG_0410.JPG"/>
          <p:cNvPicPr>
            <a:picLocks noChangeAspect="1"/>
          </p:cNvPicPr>
          <p:nvPr/>
        </p:nvPicPr>
        <p:blipFill rotWithShape="1">
          <a:blip r:embed="rId3">
            <a:extLst>
              <a:ext uri="{28A0092B-C50C-407E-A947-70E740481C1C}">
                <a14:useLocalDpi xmlns:a14="http://schemas.microsoft.com/office/drawing/2010/main" val="0"/>
              </a:ext>
            </a:extLst>
          </a:blip>
          <a:srcRect b="9028"/>
          <a:stretch/>
        </p:blipFill>
        <p:spPr>
          <a:xfrm rot="5400000">
            <a:off x="214919" y="2341100"/>
            <a:ext cx="3988943" cy="2991711"/>
          </a:xfrm>
          <a:prstGeom prst="rect">
            <a:avLst/>
          </a:prstGeom>
        </p:spPr>
      </p:pic>
      <p:sp>
        <p:nvSpPr>
          <p:cNvPr id="10" name="Marcador de contenido 2"/>
          <p:cNvSpPr>
            <a:spLocks noGrp="1"/>
          </p:cNvSpPr>
          <p:nvPr>
            <p:ph idx="1"/>
          </p:nvPr>
        </p:nvSpPr>
        <p:spPr>
          <a:xfrm>
            <a:off x="4538107" y="1735138"/>
            <a:ext cx="3689906" cy="4056062"/>
          </a:xfrm>
        </p:spPr>
        <p:txBody>
          <a:bodyPr>
            <a:normAutofit/>
          </a:bodyPr>
          <a:lstStyle/>
          <a:p>
            <a:r>
              <a:rPr lang="en-CA" dirty="0" smtClean="0"/>
              <a:t>Bogota vs. Nancy</a:t>
            </a:r>
          </a:p>
          <a:p>
            <a:r>
              <a:rPr lang="en-CA" dirty="0" smtClean="0"/>
              <a:t>Trip problems</a:t>
            </a:r>
          </a:p>
          <a:p>
            <a:r>
              <a:rPr lang="en-CA" dirty="0" smtClean="0"/>
              <a:t>UN vs. GSI</a:t>
            </a:r>
          </a:p>
          <a:p>
            <a:r>
              <a:rPr lang="en-CA" dirty="0" smtClean="0"/>
              <a:t>New Life</a:t>
            </a:r>
          </a:p>
          <a:p>
            <a:r>
              <a:rPr lang="en-CA" dirty="0" smtClean="0"/>
              <a:t>Group Project ?</a:t>
            </a:r>
          </a:p>
          <a:p>
            <a:r>
              <a:rPr lang="en-CA" dirty="0" smtClean="0"/>
              <a:t>MBTI , APS …</a:t>
            </a:r>
            <a:endParaRPr lang="en-CA" dirty="0"/>
          </a:p>
        </p:txBody>
      </p:sp>
    </p:spTree>
    <p:extLst>
      <p:ext uri="{BB962C8B-B14F-4D97-AF65-F5344CB8AC3E}">
        <p14:creationId xmlns:p14="http://schemas.microsoft.com/office/powerpoint/2010/main" val="8698386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AU" dirty="0" smtClean="0"/>
              <a:t>Second Part: Archaeology</a:t>
            </a:r>
            <a:endParaRPr lang="en-AU" dirty="0"/>
          </a:p>
        </p:txBody>
      </p:sp>
      <p:sp>
        <p:nvSpPr>
          <p:cNvPr id="3" name="Marcador de contenido 2"/>
          <p:cNvSpPr>
            <a:spLocks noGrp="1"/>
          </p:cNvSpPr>
          <p:nvPr>
            <p:ph idx="1"/>
          </p:nvPr>
        </p:nvSpPr>
        <p:spPr>
          <a:xfrm>
            <a:off x="1130474" y="4205476"/>
            <a:ext cx="3579960" cy="2631152"/>
          </a:xfrm>
        </p:spPr>
        <p:txBody>
          <a:bodyPr>
            <a:normAutofit/>
          </a:bodyPr>
          <a:lstStyle/>
          <a:p>
            <a:r>
              <a:rPr lang="en-US" sz="2000" b="1" dirty="0" smtClean="0"/>
              <a:t>Resources</a:t>
            </a:r>
            <a:r>
              <a:rPr lang="en-US" sz="2000" dirty="0" smtClean="0"/>
              <a:t>:</a:t>
            </a:r>
          </a:p>
          <a:p>
            <a:pPr lvl="1"/>
            <a:r>
              <a:rPr lang="en-GB" sz="2000" dirty="0" smtClean="0"/>
              <a:t>Facebook chat </a:t>
            </a:r>
          </a:p>
          <a:p>
            <a:pPr marL="457200" lvl="1" indent="0">
              <a:buNone/>
            </a:pPr>
            <a:r>
              <a:rPr lang="en-GB" sz="2000" dirty="0"/>
              <a:t> </a:t>
            </a:r>
            <a:r>
              <a:rPr lang="en-GB" sz="2000" dirty="0" smtClean="0"/>
              <a:t>       +</a:t>
            </a:r>
            <a:r>
              <a:rPr lang="en-GB" sz="2000" i="1" dirty="0" smtClean="0"/>
              <a:t>500 pages</a:t>
            </a:r>
          </a:p>
          <a:p>
            <a:pPr lvl="1"/>
            <a:r>
              <a:rPr lang="en-GB" sz="2000" dirty="0" smtClean="0"/>
              <a:t>Gmail Letters</a:t>
            </a:r>
          </a:p>
          <a:p>
            <a:pPr marL="457200" lvl="1" indent="0">
              <a:buNone/>
            </a:pPr>
            <a:r>
              <a:rPr lang="en-GB" sz="2000" i="1" dirty="0" smtClean="0"/>
              <a:t>       +200 pages</a:t>
            </a:r>
          </a:p>
          <a:p>
            <a:pPr lvl="1"/>
            <a:endParaRPr lang="en-GB" dirty="0" smtClean="0"/>
          </a:p>
          <a:p>
            <a:pPr marL="457200" lvl="1" indent="0">
              <a:buNone/>
            </a:pPr>
            <a:endParaRPr lang="en-GB" dirty="0"/>
          </a:p>
        </p:txBody>
      </p:sp>
      <p:pic>
        <p:nvPicPr>
          <p:cNvPr id="4" name="Imagen 3"/>
          <p:cNvPicPr>
            <a:picLocks noChangeAspect="1"/>
          </p:cNvPicPr>
          <p:nvPr/>
        </p:nvPicPr>
        <p:blipFill>
          <a:blip r:embed="rId2"/>
          <a:stretch>
            <a:fillRect/>
          </a:stretch>
        </p:blipFill>
        <p:spPr>
          <a:xfrm>
            <a:off x="1130474" y="1700220"/>
            <a:ext cx="3328933" cy="2496700"/>
          </a:xfrm>
          <a:prstGeom prst="rect">
            <a:avLst/>
          </a:prstGeom>
        </p:spPr>
      </p:pic>
      <p:sp>
        <p:nvSpPr>
          <p:cNvPr id="5" name="Rectángulo 4"/>
          <p:cNvSpPr/>
          <p:nvPr/>
        </p:nvSpPr>
        <p:spPr>
          <a:xfrm>
            <a:off x="5178547" y="1700220"/>
            <a:ext cx="3121216" cy="3785652"/>
          </a:xfrm>
          <a:prstGeom prst="rect">
            <a:avLst/>
          </a:prstGeom>
        </p:spPr>
        <p:txBody>
          <a:bodyPr wrap="square">
            <a:spAutoFit/>
          </a:bodyPr>
          <a:lstStyle/>
          <a:p>
            <a:pPr marL="285750" lvl="0" indent="-285750">
              <a:buFont typeface="Wingdings" charset="2"/>
              <a:buChar char="ü"/>
            </a:pPr>
            <a:r>
              <a:rPr lang="en-GB" sz="2000" dirty="0"/>
              <a:t>Arrive on France</a:t>
            </a:r>
            <a:endParaRPr lang="es-ES_tradnl" sz="2000" dirty="0"/>
          </a:p>
          <a:p>
            <a:pPr marL="285750" lvl="0" indent="-285750">
              <a:buFont typeface="Wingdings" charset="2"/>
              <a:buChar char="ü"/>
            </a:pPr>
            <a:r>
              <a:rPr lang="en-GB" sz="2000" dirty="0"/>
              <a:t>The First Two weeks</a:t>
            </a:r>
            <a:endParaRPr lang="es-ES_tradnl" sz="2000" dirty="0"/>
          </a:p>
          <a:p>
            <a:pPr marL="285750" lvl="0" indent="-285750">
              <a:buFont typeface="Wingdings" charset="2"/>
              <a:buChar char="ü"/>
            </a:pPr>
            <a:r>
              <a:rPr lang="en-GB" sz="2000" dirty="0"/>
              <a:t>The start of the Evaluations</a:t>
            </a:r>
            <a:endParaRPr lang="es-ES_tradnl" sz="2000" dirty="0"/>
          </a:p>
          <a:p>
            <a:pPr marL="285750" lvl="0" indent="-285750">
              <a:buFont typeface="Wingdings" charset="2"/>
              <a:buChar char="ü"/>
            </a:pPr>
            <a:r>
              <a:rPr lang="en-GB" sz="2000" dirty="0"/>
              <a:t>Couple problems in the distance</a:t>
            </a:r>
            <a:endParaRPr lang="es-ES_tradnl" sz="2000" dirty="0"/>
          </a:p>
          <a:p>
            <a:pPr marL="285750" lvl="0" indent="-285750">
              <a:buFont typeface="Wingdings" charset="2"/>
              <a:buChar char="ü"/>
            </a:pPr>
            <a:r>
              <a:rPr lang="en-GB" sz="2000" dirty="0"/>
              <a:t>My birthday</a:t>
            </a:r>
            <a:endParaRPr lang="es-ES_tradnl" sz="2000" dirty="0"/>
          </a:p>
          <a:p>
            <a:pPr marL="285750" lvl="0" indent="-285750">
              <a:buFont typeface="Wingdings" charset="2"/>
              <a:buChar char="ü"/>
            </a:pPr>
            <a:r>
              <a:rPr lang="en-GB" sz="2000" dirty="0"/>
              <a:t>Travels in Europe</a:t>
            </a:r>
            <a:endParaRPr lang="es-ES_tradnl" sz="2000" dirty="0"/>
          </a:p>
          <a:p>
            <a:pPr marL="285750" lvl="0" indent="-285750">
              <a:buFont typeface="Wingdings" charset="2"/>
              <a:buChar char="ü"/>
            </a:pPr>
            <a:r>
              <a:rPr lang="en-GB" sz="2000" dirty="0"/>
              <a:t>Christmas</a:t>
            </a:r>
            <a:endParaRPr lang="es-ES_tradnl" sz="2000" dirty="0"/>
          </a:p>
          <a:p>
            <a:pPr marL="285750" lvl="0" indent="-285750">
              <a:buFont typeface="Wingdings" charset="2"/>
              <a:buChar char="ü"/>
            </a:pPr>
            <a:r>
              <a:rPr lang="en-GB" sz="2000" dirty="0"/>
              <a:t>Group Project</a:t>
            </a:r>
            <a:endParaRPr lang="es-ES_tradnl" sz="2000" dirty="0"/>
          </a:p>
          <a:p>
            <a:pPr marL="285750" lvl="0" indent="-285750">
              <a:buFont typeface="Wingdings" charset="2"/>
              <a:buChar char="ü"/>
            </a:pPr>
            <a:r>
              <a:rPr lang="en-GB" sz="2000" dirty="0"/>
              <a:t>GSI Studies</a:t>
            </a:r>
            <a:endParaRPr lang="es-ES_tradnl" sz="2000" dirty="0"/>
          </a:p>
          <a:p>
            <a:pPr marL="285750" lvl="0" indent="-285750">
              <a:buFont typeface="Wingdings" charset="2"/>
              <a:buChar char="ü"/>
            </a:pPr>
            <a:r>
              <a:rPr lang="en-GB" sz="2000" dirty="0"/>
              <a:t>Final Evaluations</a:t>
            </a:r>
            <a:endParaRPr lang="es-ES_tradnl" sz="2000" dirty="0"/>
          </a:p>
        </p:txBody>
      </p:sp>
    </p:spTree>
    <p:extLst>
      <p:ext uri="{BB962C8B-B14F-4D97-AF65-F5344CB8AC3E}">
        <p14:creationId xmlns:p14="http://schemas.microsoft.com/office/powerpoint/2010/main" val="140963477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94209" y="449201"/>
            <a:ext cx="7313613" cy="868362"/>
          </a:xfrm>
        </p:spPr>
        <p:txBody>
          <a:bodyPr/>
          <a:lstStyle/>
          <a:p>
            <a:r>
              <a:rPr lang="en-AU" dirty="0" smtClean="0"/>
              <a:t>What to do with all that information?</a:t>
            </a:r>
            <a:endParaRPr lang="en-AU" dirty="0"/>
          </a:p>
        </p:txBody>
      </p:sp>
      <p:pic>
        <p:nvPicPr>
          <p:cNvPr id="16" name="Imagen 15" descr="IMG_218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4910" y="1750122"/>
            <a:ext cx="6178742" cy="4614987"/>
          </a:xfrm>
          <a:prstGeom prst="rect">
            <a:avLst/>
          </a:prstGeom>
        </p:spPr>
      </p:pic>
    </p:spTree>
    <p:extLst>
      <p:ext uri="{BB962C8B-B14F-4D97-AF65-F5344CB8AC3E}">
        <p14:creationId xmlns:p14="http://schemas.microsoft.com/office/powerpoint/2010/main" val="268261767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822752" y="1326097"/>
            <a:ext cx="7525652" cy="4401205"/>
          </a:xfrm>
          <a:prstGeom prst="rect">
            <a:avLst/>
          </a:prstGeom>
        </p:spPr>
        <p:txBody>
          <a:bodyPr wrap="square">
            <a:spAutoFit/>
          </a:bodyPr>
          <a:lstStyle/>
          <a:p>
            <a:r>
              <a:rPr lang="en-GB" sz="2800" i="1" dirty="0"/>
              <a:t>“Lost opportunities, lost possibilities, feelings we can never get back. </a:t>
            </a:r>
            <a:r>
              <a:rPr lang="en-GB" sz="2800" b="1" i="1" dirty="0"/>
              <a:t>That's part of what it means to be alive. But inside our heads - </a:t>
            </a:r>
            <a:r>
              <a:rPr lang="en-GB" sz="2800" i="1" dirty="0"/>
              <a:t>at least that's where I imagine it - there's a little room where we store those memories. A room like the stacks in this library. And to understand the workings of our own heart we have to keep on making new reference cards. We have to dust things off every once in awhile, let in fresh air; change the water in the flower vases. In other words, </a:t>
            </a:r>
            <a:r>
              <a:rPr lang="en-GB" sz="2800" i="1" u="sng" dirty="0"/>
              <a:t>you'll live forever in your own private library</a:t>
            </a:r>
            <a:r>
              <a:rPr lang="en-GB" sz="2800" i="1" dirty="0"/>
              <a:t>”</a:t>
            </a:r>
            <a:r>
              <a:rPr lang="es-ES_tradnl" sz="2800" i="1" dirty="0"/>
              <a:t> </a:t>
            </a:r>
            <a:endParaRPr lang="es-ES_tradnl" sz="2800" i="1" dirty="0"/>
          </a:p>
          <a:p>
            <a:r>
              <a:rPr lang="es-ES_tradnl" sz="2800" dirty="0" smtClean="0"/>
              <a:t> </a:t>
            </a:r>
            <a:r>
              <a:rPr lang="es-ES_tradnl" sz="2000" i="1" dirty="0"/>
              <a:t>H. Murakami</a:t>
            </a:r>
            <a:endParaRPr lang="es-ES" sz="2000" i="1" dirty="0"/>
          </a:p>
        </p:txBody>
      </p:sp>
    </p:spTree>
    <p:extLst>
      <p:ext uri="{BB962C8B-B14F-4D97-AF65-F5344CB8AC3E}">
        <p14:creationId xmlns:p14="http://schemas.microsoft.com/office/powerpoint/2010/main" val="310853871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Tintero">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majorFont>
      <a:minorFont>
        <a:latin typeface="Goudy Old Style"/>
        <a:ea typeface=""/>
        <a:cs typeface=""/>
        <a:font script="Jpan" typeface="ＭＳ 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Tintero.thmx</Template>
  <TotalTime>161</TotalTime>
  <Words>467</Words>
  <Application>Microsoft Macintosh PowerPoint</Application>
  <PresentationFormat>Presentación en pantalla (4:3)</PresentationFormat>
  <Paragraphs>68</Paragraphs>
  <Slides>13</Slides>
  <Notes>1</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Tintero</vt:lpstr>
      <vt:lpstr>Archaeology of Felipe  in the French culture</vt:lpstr>
      <vt:lpstr>Summary</vt:lpstr>
      <vt:lpstr>Introduction to the project</vt:lpstr>
      <vt:lpstr>Organisation: Gant</vt:lpstr>
      <vt:lpstr>Introduction to the project</vt:lpstr>
      <vt:lpstr>First Part: Context</vt:lpstr>
      <vt:lpstr>Second Part: Archaeology</vt:lpstr>
      <vt:lpstr>What to do with all that information?</vt:lpstr>
      <vt:lpstr>Presentación de PowerPoint</vt:lpstr>
      <vt:lpstr>Result: Feeling Library</vt:lpstr>
      <vt:lpstr>Using Lacote’s class…</vt:lpstr>
      <vt:lpstr>3. Conclusions</vt:lpstr>
      <vt:lpstr>4. Bibliography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PROYECT MIKE</dc:title>
  <dc:creator>Macintosh HD</dc:creator>
  <cp:lastModifiedBy>Macintosh HD</cp:lastModifiedBy>
  <cp:revision>30</cp:revision>
  <dcterms:created xsi:type="dcterms:W3CDTF">2014-01-04T10:25:04Z</dcterms:created>
  <dcterms:modified xsi:type="dcterms:W3CDTF">2014-01-06T11:34:36Z</dcterms:modified>
</cp:coreProperties>
</file>